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9"/>
  </p:notesMasterIdLst>
  <p:handoutMasterIdLst>
    <p:handoutMasterId r:id="rId30"/>
  </p:handoutMasterIdLst>
  <p:sldIdLst>
    <p:sldId id="565" r:id="rId5"/>
    <p:sldId id="567" r:id="rId6"/>
    <p:sldId id="577" r:id="rId7"/>
    <p:sldId id="578" r:id="rId8"/>
    <p:sldId id="580" r:id="rId9"/>
    <p:sldId id="581" r:id="rId10"/>
    <p:sldId id="261" r:id="rId11"/>
    <p:sldId id="280" r:id="rId12"/>
    <p:sldId id="597" r:id="rId13"/>
    <p:sldId id="405" r:id="rId14"/>
    <p:sldId id="599" r:id="rId15"/>
    <p:sldId id="441" r:id="rId16"/>
    <p:sldId id="410" r:id="rId17"/>
    <p:sldId id="412" r:id="rId18"/>
    <p:sldId id="413" r:id="rId19"/>
    <p:sldId id="442" r:id="rId20"/>
    <p:sldId id="443" r:id="rId21"/>
    <p:sldId id="444" r:id="rId22"/>
    <p:sldId id="264" r:id="rId23"/>
    <p:sldId id="598" r:id="rId24"/>
    <p:sldId id="600" r:id="rId25"/>
    <p:sldId id="414" r:id="rId26"/>
    <p:sldId id="601" r:id="rId27"/>
    <p:sldId id="400" r:id="rId28"/>
  </p:sldIdLst>
  <p:sldSz cx="12192000" cy="6858000"/>
  <p:notesSz cx="7099300" cy="10234613"/>
  <p:defaultTextStyle>
    <a:defPPr rtl="0"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h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1ED"/>
    <a:srgbClr val="F9D59B"/>
    <a:srgbClr val="014E52"/>
    <a:srgbClr val="0C596D"/>
    <a:srgbClr val="01C6FD"/>
    <a:srgbClr val="79AE02"/>
    <a:srgbClr val="067F9C"/>
    <a:srgbClr val="03556D"/>
    <a:srgbClr val="145C72"/>
    <a:srgbClr val="000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0" autoAdjust="0"/>
    <p:restoredTop sz="67844" autoAdjust="0"/>
  </p:normalViewPr>
  <p:slideViewPr>
    <p:cSldViewPr snapToGrid="0">
      <p:cViewPr varScale="1">
        <p:scale>
          <a:sx n="43" d="100"/>
          <a:sy n="43" d="100"/>
        </p:scale>
        <p:origin x="832" y="2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720"/>
    </p:cViewPr>
  </p:sorterViewPr>
  <p:notesViewPr>
    <p:cSldViewPr snapToGrid="0">
      <p:cViewPr varScale="1">
        <p:scale>
          <a:sx n="86" d="100"/>
          <a:sy n="86" d="100"/>
        </p:scale>
        <p:origin x="300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631765286880396"/>
          <c:y val="3.197405089481567E-2"/>
          <c:w val="0.48961183094300392"/>
          <c:h val="0.93605189821036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0" b="0" i="0" u="none" strike="noStrike" kern="1200" baseline="0">
                    <a:solidFill>
                      <a:schemeClr val="tx1"/>
                    </a:solidFill>
                    <a:latin typeface="Berlin Sans FB" panose="020E0602020502020306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Open Strategy increases commitment to strategy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6B-4DDE-ACBC-57C5337D8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3502240"/>
        <c:axId val="423503552"/>
      </c:barChart>
      <c:catAx>
        <c:axId val="423502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bg1"/>
                </a:solidFill>
                <a:latin typeface="Berlin Sans FB" panose="020E0602020502020306" pitchFamily="34" charset="0"/>
                <a:ea typeface="+mn-ea"/>
                <a:cs typeface="+mn-cs"/>
              </a:defRPr>
            </a:pPr>
            <a:endParaRPr lang="en-US"/>
          </a:p>
        </c:txPr>
        <c:crossAx val="423503552"/>
        <c:crosses val="autoZero"/>
        <c:auto val="1"/>
        <c:lblAlgn val="ctr"/>
        <c:lblOffset val="100"/>
        <c:noMultiLvlLbl val="0"/>
      </c:catAx>
      <c:valAx>
        <c:axId val="4235035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350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631765286880396"/>
          <c:y val="3.197405089481567E-2"/>
          <c:w val="0.48961183094300392"/>
          <c:h val="0.93605189821036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0" b="0" i="0" u="none" strike="noStrike" kern="1200" baseline="0">
                    <a:solidFill>
                      <a:schemeClr val="tx1"/>
                    </a:solidFill>
                    <a:latin typeface="Berlin Sans FB" panose="020E0602020502020306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Open Strategy increases number &amp; diversity of ideas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E1-475A-A7CC-1B208EEB5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3502240"/>
        <c:axId val="423503552"/>
      </c:barChart>
      <c:catAx>
        <c:axId val="423502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bg1"/>
                </a:solidFill>
                <a:latin typeface="Berlin Sans FB" panose="020E0602020502020306" pitchFamily="34" charset="0"/>
                <a:ea typeface="+mn-ea"/>
                <a:cs typeface="+mn-cs"/>
              </a:defRPr>
            </a:pPr>
            <a:endParaRPr lang="en-US"/>
          </a:p>
        </c:txPr>
        <c:crossAx val="423503552"/>
        <c:crosses val="autoZero"/>
        <c:auto val="1"/>
        <c:lblAlgn val="ctr"/>
        <c:lblOffset val="100"/>
        <c:noMultiLvlLbl val="0"/>
      </c:catAx>
      <c:valAx>
        <c:axId val="4235035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350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tx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5810" tIns="47905" rIns="95810" bIns="47905" rtlCol="0"/>
          <a:lstStyle>
            <a:lvl1pPr algn="l">
              <a:defRPr sz="1200"/>
            </a:lvl1pPr>
          </a:lstStyle>
          <a:p>
            <a:pPr rtl="0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5810" tIns="47905" rIns="95810" bIns="47905" rtlCol="0"/>
          <a:lstStyle>
            <a:lvl1pPr algn="r">
              <a:defRPr sz="1200"/>
            </a:lvl1pPr>
          </a:lstStyle>
          <a:p>
            <a:pPr rtl="0"/>
            <a:fld id="{ECC366EC-5C00-4902-9A69-7526850A6C7D}" type="datetime1">
              <a:rPr lang="de-DE" smtClean="0"/>
              <a:t>16.06.2022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1108"/>
            <a:ext cx="3076363" cy="513507"/>
          </a:xfrm>
          <a:prstGeom prst="rect">
            <a:avLst/>
          </a:prstGeom>
        </p:spPr>
        <p:txBody>
          <a:bodyPr vert="horz" lIns="95810" tIns="47905" rIns="95810" bIns="47905" rtlCol="0" anchor="b"/>
          <a:lstStyle>
            <a:lvl1pPr algn="l">
              <a:defRPr sz="1200"/>
            </a:lvl1pPr>
          </a:lstStyle>
          <a:p>
            <a:pPr rtl="0"/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</p:spPr>
        <p:txBody>
          <a:bodyPr vert="horz" lIns="95810" tIns="47905" rIns="95810" bIns="47905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3508"/>
          </a:xfrm>
          <a:prstGeom prst="rect">
            <a:avLst/>
          </a:prstGeom>
        </p:spPr>
        <p:txBody>
          <a:bodyPr vert="horz" lIns="95810" tIns="47905" rIns="95810" bIns="47905" rtlCol="0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3508"/>
          </a:xfrm>
          <a:prstGeom prst="rect">
            <a:avLst/>
          </a:prstGeom>
        </p:spPr>
        <p:txBody>
          <a:bodyPr vert="horz" lIns="95810" tIns="47905" rIns="95810" bIns="47905" rtlCol="0"/>
          <a:lstStyle>
            <a:lvl1pPr algn="r">
              <a:defRPr sz="1200"/>
            </a:lvl1pPr>
          </a:lstStyle>
          <a:p>
            <a:pPr rtl="0"/>
            <a:fld id="{A47DD43D-A290-4AD1-BC7F-61CCC5E6B24A}" type="datetime1">
              <a:rPr lang="de-DE" noProof="0" smtClean="0"/>
              <a:t>16.06.2022</a:t>
            </a:fld>
            <a:endParaRPr lang="de-DE" noProof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7938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10" tIns="47905" rIns="95810" bIns="47905" rtlCol="0" anchor="ctr"/>
          <a:lstStyle/>
          <a:p>
            <a:pPr rt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925408"/>
            <a:ext cx="5679440" cy="4029878"/>
          </a:xfrm>
          <a:prstGeom prst="rect">
            <a:avLst/>
          </a:prstGeom>
        </p:spPr>
        <p:txBody>
          <a:bodyPr vert="horz" lIns="95810" tIns="47905" rIns="95810" bIns="47905" rtlCol="0"/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6363" cy="513507"/>
          </a:xfrm>
          <a:prstGeom prst="rect">
            <a:avLst/>
          </a:prstGeom>
        </p:spPr>
        <p:txBody>
          <a:bodyPr vert="horz" lIns="95810" tIns="47905" rIns="95810" bIns="47905" rtlCol="0" anchor="b"/>
          <a:lstStyle>
            <a:lvl1pPr algn="l">
              <a:defRPr sz="1200"/>
            </a:lvl1pPr>
          </a:lstStyle>
          <a:p>
            <a:pPr rtl="0"/>
            <a:endParaRPr lang="de-DE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5" y="9721108"/>
            <a:ext cx="3076363" cy="513507"/>
          </a:xfrm>
          <a:prstGeom prst="rect">
            <a:avLst/>
          </a:prstGeom>
        </p:spPr>
        <p:txBody>
          <a:bodyPr vert="horz" lIns="95810" tIns="47905" rIns="95810" bIns="47905" rtlCol="0" anchor="b"/>
          <a:lstStyle>
            <a:lvl1pPr algn="r">
              <a:defRPr sz="1200"/>
            </a:lvl1pPr>
          </a:lstStyle>
          <a:p>
            <a:pPr rtl="0"/>
            <a:fld id="{F6DE8F2A-B3D4-43F2-B39B-CD77F64A1950}" type="slidenum">
              <a:rPr lang="de-DE" noProof="0" smtClean="0"/>
              <a:t>‹#›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Chapter 1: p. 21-40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1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789571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2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015514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Read about Isomorphism – see p. 5-7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3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335192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Unimagined</a:t>
            </a:r>
            <a:r>
              <a:rPr lang="de-DE" dirty="0"/>
              <a:t> </a:t>
            </a:r>
            <a:r>
              <a:rPr lang="de-DE" dirty="0" err="1"/>
              <a:t>Strategies</a:t>
            </a:r>
            <a:r>
              <a:rPr lang="de-DE" dirty="0"/>
              <a:t> p. 7-10</a:t>
            </a:r>
          </a:p>
          <a:p>
            <a:endParaRPr lang="de-DE" dirty="0"/>
          </a:p>
          <a:p>
            <a:r>
              <a:rPr lang="de-DE" dirty="0"/>
              <a:t>p. 9: Story </a:t>
            </a:r>
            <a:r>
              <a:rPr lang="de-DE" dirty="0" err="1"/>
              <a:t>about</a:t>
            </a:r>
            <a:r>
              <a:rPr lang="de-DE" dirty="0"/>
              <a:t> Sony and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departments and individuals compete with one another for resources or prestige. They don’t trust one another, and they clam up. Even when the powers that be mandate cooperation and silo-busting, the ideas still don’t flow freely. At Sony during the 1990s, leaders unveiled their “Sony United” silo-busting initiative in hopes of boosting innovation and tapping into the freewheeling spirit of the company’s founders. Yet they couldn’t overcome the competitiveness of individual departments within the company.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4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29324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Unpopular</a:t>
            </a:r>
            <a:r>
              <a:rPr lang="de-DE" dirty="0"/>
              <a:t> </a:t>
            </a:r>
            <a:r>
              <a:rPr lang="de-DE" dirty="0" err="1"/>
              <a:t>Strategies</a:t>
            </a:r>
            <a:r>
              <a:rPr lang="de-DE" dirty="0"/>
              <a:t>: p. 15-17</a:t>
            </a:r>
          </a:p>
          <a:p>
            <a:endParaRPr lang="de-DE" dirty="0"/>
          </a:p>
          <a:p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Daimler p. 15- 16 to  </a:t>
            </a:r>
            <a:r>
              <a:rPr lang="de-DE" dirty="0" err="1"/>
              <a:t>explore</a:t>
            </a:r>
            <a:r>
              <a:rPr lang="de-DE" dirty="0"/>
              <a:t> </a:t>
            </a:r>
            <a:r>
              <a:rPr lang="de-DE" dirty="0" err="1"/>
              <a:t>employee</a:t>
            </a:r>
            <a:r>
              <a:rPr lang="de-DE" dirty="0"/>
              <a:t> </a:t>
            </a:r>
            <a:r>
              <a:rPr lang="de-DE" dirty="0" err="1"/>
              <a:t>motivation</a:t>
            </a:r>
            <a:r>
              <a:rPr lang="de-DE" dirty="0"/>
              <a:t>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a small coterie of executives undertake to chart a company’s strategy, they so often fail to consider whether they can mobilize employees to execute. Will employees get behind their thinking? Will they push as hard as they can? Will they feel a strong sense of ownership? Quite often, the answer is no, because employees haven’t had a hand in creating or debating the strategy. 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5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1916499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p.130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9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560681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Story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VoestAlpine</a:t>
            </a:r>
            <a:endParaRPr lang="de-DE" dirty="0"/>
          </a:p>
          <a:p>
            <a:r>
              <a:rPr lang="de-DE" dirty="0"/>
              <a:t>p.136 –p.138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10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057428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p.130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11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418984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p.132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13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741211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14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262713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20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195569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p.130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6DE8F2A-B3D4-43F2-B39B-CD77F64A1950}" type="slidenum">
              <a:rPr lang="de-DE" noProof="0" smtClean="0"/>
              <a:t>21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580133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Bildplatzhalter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3992" y="124953"/>
            <a:ext cx="11944014" cy="4372387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de-DE" noProof="0"/>
              <a:t>Bild einfügen</a:t>
            </a:r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de-DE" noProof="0"/>
              <a:t>Untertitel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de-DE" noProof="0"/>
              <a:t>Titel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352826"/>
            <a:ext cx="72571" cy="18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2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de-DE" noProof="0"/>
              <a:t>Bild einfügen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80188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3"/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de-DE" noProof="0"/>
              <a:t>Untertitel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80188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de-DE" noProof="0"/>
              <a:t>Titel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11008895" y="6220326"/>
            <a:ext cx="866273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 mit F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12192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3992" y="4587400"/>
            <a:ext cx="11944014" cy="214677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de-DE" noProof="0"/>
              <a:t>Bild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rtlCol="0"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e-DE" noProof="0"/>
              <a:t>Abschnittsüberschrift 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 dirty="0"/>
              <a:t>Untertitel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bg1"/>
                </a:solidFill>
              </a:rPr>
              <a:pPr rtl="0"/>
              <a:t>‹#›</a:t>
            </a:fld>
            <a:endParaRPr lang="de-DE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 mit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>
                <a:solidFill>
                  <a:schemeClr val="tx1"/>
                </a:solidFill>
              </a:defRPr>
            </a:lvl1pPr>
          </a:lstStyle>
          <a:p>
            <a:pPr marL="228600" lvl="0" indent="-228600" algn="ctr" rtl="0"/>
            <a:r>
              <a:rPr lang="de-DE" noProof="0"/>
              <a:t>Bild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3860800"/>
            <a:ext cx="9666514" cy="1686720"/>
          </a:xfrm>
        </p:spPr>
        <p:txBody>
          <a:bodyPr rtlCol="0"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de-DE" noProof="0"/>
              <a:t>Abschnittsüberschrift 2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5610170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Untertitel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bg1"/>
                </a:solidFill>
              </a:rPr>
              <a:pPr rtl="0"/>
              <a:t>‹#›</a:t>
            </a:fld>
            <a:endParaRPr lang="de-DE" b="1" noProof="0">
              <a:solidFill>
                <a:schemeClr val="bg1"/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7178D39-7A36-4887-AE3A-129ED2383475}"/>
              </a:ext>
            </a:extLst>
          </p:cNvPr>
          <p:cNvSpPr txBox="1"/>
          <p:nvPr userDrawn="1"/>
        </p:nvSpPr>
        <p:spPr>
          <a:xfrm>
            <a:off x="123992" y="6413112"/>
            <a:ext cx="31961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chemeClr val="tx1"/>
                </a:solidFill>
              </a:rPr>
              <a:t>Kurt Matzler  I  Julia Hautz</a:t>
            </a:r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ahmen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bg1"/>
                </a:solidFill>
              </a:rPr>
              <a:pPr rtl="0"/>
              <a:t>‹#›</a:t>
            </a:fld>
            <a:endParaRPr lang="de-DE" b="1" noProof="0">
              <a:solidFill>
                <a:schemeClr val="bg1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6315" y="1463040"/>
            <a:ext cx="8030935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 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4" y="500215"/>
            <a:ext cx="11174186" cy="59093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6315" y="1463040"/>
            <a:ext cx="8030935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ahmen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bg1"/>
                </a:solidFill>
              </a:rPr>
              <a:pPr rtl="0"/>
              <a:t>‹#›</a:t>
            </a:fld>
            <a:endParaRPr lang="de-DE" b="1" noProof="0">
              <a:solidFill>
                <a:schemeClr val="bg1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38900" y="1463346"/>
            <a:ext cx="51816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8" name="Inhaltsplatzhalter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38898" y="2149311"/>
            <a:ext cx="5181601" cy="4040352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6314" y="1463346"/>
            <a:ext cx="5306787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20" name="Inhaltsplatzhalter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314" y="2149311"/>
            <a:ext cx="5306789" cy="4040352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weiß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1509626"/>
            <a:ext cx="4900386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20114" y="1509626"/>
            <a:ext cx="4900386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500" y="2156688"/>
            <a:ext cx="4900386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0114" y="2156688"/>
            <a:ext cx="4900386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4" y="500215"/>
            <a:ext cx="11174186" cy="590931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4" y="500215"/>
            <a:ext cx="11174186" cy="59093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de-DE" noProof="0"/>
              <a:t>Bild einfügen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240" y="3802065"/>
            <a:ext cx="978408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240" y="4294303"/>
            <a:ext cx="978408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3 Abschn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de-DE" noProof="0"/>
              <a:t>Bild einfügen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240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3026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1" name="Textplatzhalter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99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240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3" name="Textplatzhalter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3026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4" name="Textplatzhalter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35999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bseitiges Foto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99200" y="0"/>
            <a:ext cx="58928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de-DE" noProof="0"/>
              <a:t>Bild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4" y="244477"/>
            <a:ext cx="5170715" cy="1588127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de-DE" noProof="0"/>
              <a:t>Titelmasterformat durch Klicken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2061165"/>
            <a:ext cx="5045529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499" y="2708227"/>
            <a:ext cx="5045529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bg1"/>
                </a:solidFill>
              </a:rPr>
              <a:pPr rtl="0"/>
              <a:t>‹#›</a:t>
            </a:fld>
            <a:endParaRPr lang="de-DE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ussdiagramm: Dokument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123987" y="124955"/>
            <a:ext cx="11953415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de-DE" noProof="0"/>
              <a:t>Untertitel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de-DE" noProof="0"/>
              <a:t>Titel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ussdiagramm: Dokument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114590" y="4581492"/>
            <a:ext cx="11962815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rtlCol="0"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de-DE" noProof="0"/>
              <a:t>Abschnittsüberschrift 1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de-DE" noProof="0"/>
              <a:t>Untertitel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de-DE" noProof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tx1"/>
                </a:solidFill>
              </a:rPr>
              <a:pPr rtl="0"/>
              <a:t>‹#›</a:t>
            </a:fld>
            <a:endParaRPr lang="de-DE" b="1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ahmen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bg1"/>
                </a:solidFill>
              </a:rPr>
              <a:pPr rtl="0"/>
              <a:t>‹#›</a:t>
            </a:fld>
            <a:endParaRPr lang="de-DE" b="1" noProof="0">
              <a:solidFill>
                <a:schemeClr val="bg1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6314" y="1825625"/>
            <a:ext cx="5306787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13" name="Inhaltsplatzhalter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389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eschriftung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ahmen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bg1"/>
                </a:solidFill>
              </a:rPr>
              <a:pPr rtl="0"/>
              <a:t>‹#›</a:t>
            </a:fld>
            <a:endParaRPr lang="de-DE" b="1" noProof="0">
              <a:solidFill>
                <a:schemeClr val="bg1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84744"/>
            <a:ext cx="3932237" cy="1588127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500215"/>
            <a:ext cx="6172200" cy="536877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Beschriftung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ahmen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bg1"/>
                </a:solidFill>
              </a:rPr>
              <a:pPr rtl="0"/>
              <a:t>‹#›</a:t>
            </a:fld>
            <a:endParaRPr lang="de-DE" b="1" noProof="0">
              <a:solidFill>
                <a:schemeClr val="bg1"/>
              </a:solidFill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84744"/>
            <a:ext cx="3932237" cy="1588127"/>
          </a:xfrm>
        </p:spPr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  <p:sp>
        <p:nvSpPr>
          <p:cNvPr id="15" name="Textplatzhalter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de-DE" noProof="0"/>
              <a:t>Textmasterformate bearbeiten</a:t>
            </a:r>
          </a:p>
        </p:txBody>
      </p:sp>
      <p:sp>
        <p:nvSpPr>
          <p:cNvPr id="11" name="Bildplatzhalter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00215"/>
            <a:ext cx="6172200" cy="5368773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de-DE" noProof="0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gebo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0650" y="136525"/>
            <a:ext cx="11950700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de-DE" noProof="0"/>
              <a:t>Bild einfügen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87500" y="4022725"/>
            <a:ext cx="10033000" cy="1236236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de-DE" noProof="0"/>
              <a:t>Textmasterformate bearbeiten</a:t>
            </a:r>
          </a:p>
          <a:p>
            <a:pPr lvl="0" rtl="0"/>
            <a:endParaRPr lang="de-DE" noProof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550" y="3269342"/>
            <a:ext cx="1155366" cy="2576090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de-DE" noProof="0"/>
              <a:t>“</a:t>
            </a:r>
          </a:p>
        </p:txBody>
      </p:sp>
      <p:sp>
        <p:nvSpPr>
          <p:cNvPr id="9" name="Rahmen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bg1"/>
                </a:solidFill>
              </a:rPr>
              <a:pPr rtl="0"/>
              <a:t>‹#›</a:t>
            </a:fld>
            <a:endParaRPr lang="de-DE" b="1" noProof="0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de-DE" noProof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nksagung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de-DE" noProof="0"/>
              <a:t>Bild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4907643" cy="701731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en-GB" sz="4400" b="1" spc="-15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rtl="0"/>
            <a:r>
              <a:rPr lang="de-DE" noProof="0"/>
              <a:t>Vielen Dank</a:t>
            </a:r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elplatzhalter 1">
            <a:extLst>
              <a:ext uri="{FF2B5EF4-FFF2-40B4-BE49-F238E27FC236}">
                <a16:creationId xmlns:a16="http://schemas.microsoft.com/office/drawing/2014/main" id="{0BFBEEF9-7E3E-447F-AAAB-9231B4A99B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537684"/>
            <a:ext cx="11233150" cy="6592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de-DE" dirty="0"/>
              <a:t>Actiontitle (24pt) </a:t>
            </a:r>
            <a:endParaRPr lang="de-AT" dirty="0"/>
          </a:p>
        </p:txBody>
      </p:sp>
      <p:sp>
        <p:nvSpPr>
          <p:cNvPr id="44" name="Foliennummernplatzhalter 5">
            <a:extLst>
              <a:ext uri="{FF2B5EF4-FFF2-40B4-BE49-F238E27FC236}">
                <a16:creationId xmlns:a16="http://schemas.microsoft.com/office/drawing/2014/main" id="{BBFF969B-015D-449F-9669-C1FD34FB3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0949" y="6415883"/>
            <a:ext cx="301625" cy="180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50" cap="all" baseline="0">
                <a:solidFill>
                  <a:schemeClr val="tx1"/>
                </a:solidFill>
              </a:defRPr>
            </a:lvl1pPr>
          </a:lstStyle>
          <a:p>
            <a:fld id="{8BA31990-B504-48FC-A5F7-613D0082FBA7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47" name="Inhaltsplatzhalter 14">
            <a:extLst>
              <a:ext uri="{FF2B5EF4-FFF2-40B4-BE49-F238E27FC236}">
                <a16:creationId xmlns:a16="http://schemas.microsoft.com/office/drawing/2014/main" id="{284D9E06-F88D-415C-92E5-9AC765C9F1B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9425" y="1485900"/>
            <a:ext cx="11233150" cy="4700588"/>
          </a:xfrm>
          <a:prstGeom prst="rect">
            <a:avLst/>
          </a:prstGeom>
        </p:spPr>
        <p:txBody>
          <a:bodyPr lIns="0" tIns="0" rIns="0" bIns="0"/>
          <a:lstStyle>
            <a:lvl1pPr marL="216000" indent="-216000">
              <a:lnSpc>
                <a:spcPct val="110000"/>
              </a:lnSpc>
              <a:spcBef>
                <a:spcPts val="300"/>
              </a:spcBef>
              <a:spcAft>
                <a:spcPts val="600"/>
              </a:spcAft>
              <a:buClr>
                <a:srgbClr val="B2AE9B"/>
              </a:buClr>
              <a:buSzPct val="100000"/>
              <a:buFont typeface="Wingdings" panose="05000000000000000000" pitchFamily="2" charset="2"/>
              <a:buChar char=""/>
              <a:defRPr/>
            </a:lvl1pPr>
            <a:lvl2pPr marL="504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B2AE9B"/>
              </a:buClr>
              <a:buSzPct val="100000"/>
              <a:buFont typeface="Symbol" panose="05050102010706020507" pitchFamily="18" charset="2"/>
              <a:buChar char="-"/>
              <a:tabLst>
                <a:tab pos="361950" algn="l"/>
              </a:tabLst>
              <a:defRPr/>
            </a:lvl2pPr>
            <a:lvl3pPr marL="792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B2AE9B"/>
              </a:buClr>
              <a:buSzPct val="100000"/>
              <a:buFont typeface="Symbol" panose="05050102010706020507" pitchFamily="18" charset="2"/>
              <a:buChar char="-"/>
              <a:defRPr/>
            </a:lvl3pPr>
            <a:lvl4pPr marL="1080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B2AE9B"/>
              </a:buClr>
              <a:buSzPct val="100000"/>
              <a:buFont typeface="Symbol" panose="05050102010706020507" pitchFamily="18" charset="2"/>
              <a:buChar char="-"/>
              <a:defRPr/>
            </a:lvl4pPr>
            <a:lvl5pPr marL="1368000" indent="-2160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rgbClr val="B2AE9B"/>
              </a:buClr>
              <a:buSzPct val="100000"/>
              <a:buFont typeface="Symbol" panose="05050102010706020507" pitchFamily="18" charset="2"/>
              <a:buChar char="-"/>
              <a:defRPr/>
            </a:lvl5pPr>
          </a:lstStyle>
          <a:p>
            <a:pPr lvl="0"/>
            <a:r>
              <a:rPr lang="de-DE" dirty="0"/>
              <a:t>Text (14-16pt)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3066470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3" orient="horz" pos="754">
          <p15:clr>
            <a:srgbClr val="A4A3A4"/>
          </p15:clr>
        </p15:guide>
        <p15:guide id="4" orient="horz" pos="3898">
          <p15:clr>
            <a:srgbClr val="A4A3A4"/>
          </p15:clr>
        </p15:guide>
        <p15:guide id="5" orient="horz" pos="935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855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500215"/>
            <a:ext cx="11174186" cy="5909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de-DE" noProof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314" y="1253331"/>
            <a:ext cx="11174186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de-DE" noProof="0"/>
              <a:t>Textmasterformate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631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 rtl="0"/>
            <a:endParaRPr lang="de-DE" noProof="0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de-DE" noProof="0">
              <a:solidFill>
                <a:schemeClr val="tx1"/>
              </a:solidFill>
            </a:endParaRP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de-DE" b="1" noProof="0" smtClean="0">
                <a:solidFill>
                  <a:schemeClr val="bg1"/>
                </a:solidFill>
              </a:rPr>
              <a:pPr rtl="0"/>
              <a:t>‹#›</a:t>
            </a:fld>
            <a:endParaRPr lang="de-DE" b="1" noProof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  <p:sldLayoutId id="2147483677" r:id="rId21"/>
    <p:sldLayoutId id="2147483678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3600" b="1" kern="1200" spc="-6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0" userDrawn="1">
          <p15:clr>
            <a:srgbClr val="F26B43"/>
          </p15:clr>
        </p15:guide>
        <p15:guide id="4" pos="732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7C51FC-6FDB-49FD-9D64-DA670C4F0522}"/>
              </a:ext>
            </a:extLst>
          </p:cNvPr>
          <p:cNvSpPr txBox="1"/>
          <p:nvPr/>
        </p:nvSpPr>
        <p:spPr>
          <a:xfrm>
            <a:off x="827567" y="2105561"/>
            <a:ext cx="105368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Open Strategy</a:t>
            </a:r>
          </a:p>
        </p:txBody>
      </p:sp>
    </p:spTree>
    <p:extLst>
      <p:ext uri="{BB962C8B-B14F-4D97-AF65-F5344CB8AC3E}">
        <p14:creationId xmlns:p14="http://schemas.microsoft.com/office/powerpoint/2010/main" val="1106937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7C51FC-6FDB-49FD-9D64-DA670C4F0522}"/>
              </a:ext>
            </a:extLst>
          </p:cNvPr>
          <p:cNvSpPr txBox="1"/>
          <p:nvPr/>
        </p:nvSpPr>
        <p:spPr>
          <a:xfrm>
            <a:off x="1233025" y="1525535"/>
            <a:ext cx="968613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Why the </a:t>
            </a:r>
            <a:r>
              <a:rPr lang="en-GB" sz="8000" b="1" dirty="0"/>
              <a:t>traditional way </a:t>
            </a:r>
            <a:r>
              <a:rPr lang="en-GB" sz="4000" dirty="0"/>
              <a:t>of developing strategy </a:t>
            </a:r>
            <a:br>
              <a:rPr lang="en-GB" sz="4000" dirty="0"/>
            </a:br>
            <a:r>
              <a:rPr lang="en-GB" sz="8000" b="1" dirty="0"/>
              <a:t>does not work</a:t>
            </a:r>
          </a:p>
        </p:txBody>
      </p:sp>
    </p:spTree>
    <p:extLst>
      <p:ext uri="{BB962C8B-B14F-4D97-AF65-F5344CB8AC3E}">
        <p14:creationId xmlns:p14="http://schemas.microsoft.com/office/powerpoint/2010/main" val="1150787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9C47D7F-72C4-48E2-A134-55555DB57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92888" y="-1273766"/>
            <a:ext cx="16488964" cy="81317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94B93C1-7E20-4A81-8E73-56689C59703D}"/>
              </a:ext>
            </a:extLst>
          </p:cNvPr>
          <p:cNvSpPr/>
          <p:nvPr/>
        </p:nvSpPr>
        <p:spPr>
          <a:xfrm>
            <a:off x="-674557" y="5426439"/>
            <a:ext cx="13121387" cy="143156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dirty="0">
                <a:solidFill>
                  <a:schemeClr val="bg1"/>
                </a:solidFill>
              </a:rPr>
              <a:t>Isomorphism</a:t>
            </a:r>
          </a:p>
        </p:txBody>
      </p:sp>
    </p:spTree>
    <p:extLst>
      <p:ext uri="{BB962C8B-B14F-4D97-AF65-F5344CB8AC3E}">
        <p14:creationId xmlns:p14="http://schemas.microsoft.com/office/powerpoint/2010/main" val="739441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CFBF4C-2833-4BD1-99EF-664B59D80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5693" y="-10134"/>
            <a:ext cx="12397563" cy="68704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A230F1-123F-4477-A810-D205EE310761}"/>
              </a:ext>
            </a:extLst>
          </p:cNvPr>
          <p:cNvSpPr txBox="1"/>
          <p:nvPr/>
        </p:nvSpPr>
        <p:spPr>
          <a:xfrm>
            <a:off x="637952" y="808074"/>
            <a:ext cx="3551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</a:rPr>
              <a:t>Silo Thinking</a:t>
            </a:r>
          </a:p>
        </p:txBody>
      </p:sp>
      <p:pic>
        <p:nvPicPr>
          <p:cNvPr id="10" name="Picture 4" descr="Image result for sony">
            <a:extLst>
              <a:ext uri="{FF2B5EF4-FFF2-40B4-BE49-F238E27FC236}">
                <a16:creationId xmlns:a16="http://schemas.microsoft.com/office/drawing/2014/main" id="{B1D36835-2DF8-461D-955E-4E8A013C52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15" y="3150744"/>
            <a:ext cx="2376264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20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D0F418-E7C2-4284-B3EA-90A33A2E6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220" y="-786809"/>
            <a:ext cx="12275220" cy="81934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1627BE-D39B-4727-B92F-7BDD2F62D200}"/>
              </a:ext>
            </a:extLst>
          </p:cNvPr>
          <p:cNvSpPr txBox="1"/>
          <p:nvPr/>
        </p:nvSpPr>
        <p:spPr>
          <a:xfrm>
            <a:off x="7910622" y="1690576"/>
            <a:ext cx="40191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</a:rPr>
              <a:t>Unpopular strategies</a:t>
            </a:r>
          </a:p>
        </p:txBody>
      </p:sp>
    </p:spTree>
    <p:extLst>
      <p:ext uri="{BB962C8B-B14F-4D97-AF65-F5344CB8AC3E}">
        <p14:creationId xmlns:p14="http://schemas.microsoft.com/office/powerpoint/2010/main" val="25054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7C51FC-6FDB-49FD-9D64-DA670C4F0522}"/>
              </a:ext>
            </a:extLst>
          </p:cNvPr>
          <p:cNvSpPr txBox="1"/>
          <p:nvPr/>
        </p:nvSpPr>
        <p:spPr>
          <a:xfrm>
            <a:off x="1033279" y="1569997"/>
            <a:ext cx="968613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The alternative:</a:t>
            </a:r>
            <a:br>
              <a:rPr lang="en-GB" sz="4000" dirty="0"/>
            </a:br>
            <a:r>
              <a:rPr lang="en-GB" sz="8000" b="1" dirty="0"/>
              <a:t>Open </a:t>
            </a:r>
            <a:br>
              <a:rPr lang="en-GB" sz="8000" b="1" dirty="0"/>
            </a:br>
            <a:r>
              <a:rPr lang="en-GB" sz="8000" b="1" dirty="0"/>
              <a:t>Strategy</a:t>
            </a:r>
          </a:p>
        </p:txBody>
      </p:sp>
    </p:spTree>
    <p:extLst>
      <p:ext uri="{BB962C8B-B14F-4D97-AF65-F5344CB8AC3E}">
        <p14:creationId xmlns:p14="http://schemas.microsoft.com/office/powerpoint/2010/main" val="3264112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B8B8D8-EAB5-464F-8B62-D4248354C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575" y="790575"/>
            <a:ext cx="527685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45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/>
          <p:cNvGraphicFramePr/>
          <p:nvPr>
            <p:extLst/>
          </p:nvPr>
        </p:nvGraphicFramePr>
        <p:xfrm>
          <a:off x="2789940" y="1268761"/>
          <a:ext cx="6331397" cy="1848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B8B58BA-DB88-4990-90E1-60151BA1D1EC}"/>
              </a:ext>
            </a:extLst>
          </p:cNvPr>
          <p:cNvGraphicFramePr/>
          <p:nvPr>
            <p:extLst/>
          </p:nvPr>
        </p:nvGraphicFramePr>
        <p:xfrm>
          <a:off x="2783633" y="4005065"/>
          <a:ext cx="6331397" cy="1848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5230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7C51FC-6FDB-49FD-9D64-DA670C4F0522}"/>
              </a:ext>
            </a:extLst>
          </p:cNvPr>
          <p:cNvSpPr txBox="1"/>
          <p:nvPr/>
        </p:nvSpPr>
        <p:spPr>
          <a:xfrm>
            <a:off x="674557" y="1424783"/>
            <a:ext cx="1085287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Nightmare Competitor Exercise – a powerful tool</a:t>
            </a:r>
          </a:p>
        </p:txBody>
      </p:sp>
    </p:spTree>
    <p:extLst>
      <p:ext uri="{BB962C8B-B14F-4D97-AF65-F5344CB8AC3E}">
        <p14:creationId xmlns:p14="http://schemas.microsoft.com/office/powerpoint/2010/main" val="1248880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B1F780-F65C-4318-9645-38545D395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67564"/>
            <a:ext cx="12184658" cy="81339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1B5996-A3A8-4E15-816A-E1A8F3256E19}"/>
              </a:ext>
            </a:extLst>
          </p:cNvPr>
          <p:cNvSpPr txBox="1"/>
          <p:nvPr/>
        </p:nvSpPr>
        <p:spPr>
          <a:xfrm>
            <a:off x="393405" y="3652288"/>
            <a:ext cx="99946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solidFill>
                  <a:schemeClr val="bg1"/>
                </a:solidFill>
              </a:rPr>
              <a:t>CO2 free </a:t>
            </a:r>
            <a:br>
              <a:rPr lang="en-GB" sz="5400" dirty="0">
                <a:solidFill>
                  <a:schemeClr val="bg1"/>
                </a:solidFill>
              </a:rPr>
            </a:br>
            <a:r>
              <a:rPr lang="en-GB" sz="5400" dirty="0">
                <a:solidFill>
                  <a:schemeClr val="bg1"/>
                </a:solidFill>
              </a:rPr>
              <a:t>steel at </a:t>
            </a:r>
            <a:br>
              <a:rPr lang="en-GB" sz="5400" dirty="0">
                <a:solidFill>
                  <a:schemeClr val="bg1"/>
                </a:solidFill>
              </a:rPr>
            </a:br>
            <a:r>
              <a:rPr lang="en-GB" sz="5400" dirty="0" err="1">
                <a:solidFill>
                  <a:schemeClr val="bg1"/>
                </a:solidFill>
              </a:rPr>
              <a:t>VoestAlpine</a:t>
            </a:r>
            <a:endParaRPr lang="en-GB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506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8BBEA63-C98C-497F-B3D5-8712940A8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Steps</a:t>
            </a:r>
            <a:r>
              <a:rPr lang="de-DE" dirty="0"/>
              <a:t> to </a:t>
            </a:r>
            <a:r>
              <a:rPr lang="de-DE" dirty="0" err="1"/>
              <a:t>develop</a:t>
            </a:r>
            <a:r>
              <a:rPr lang="de-DE" dirty="0"/>
              <a:t> a NMC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6535EA2-998D-48A8-B563-5C1AF2754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263608" y="-2262583"/>
            <a:ext cx="1664785" cy="1164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651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79459D-B083-4EE9-B2D2-996608AB9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33500"/>
            <a:ext cx="12199378" cy="91484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4E52A8-DDE0-4299-BAAC-CFA54A350D77}"/>
              </a:ext>
            </a:extLst>
          </p:cNvPr>
          <p:cNvSpPr txBox="1"/>
          <p:nvPr/>
        </p:nvSpPr>
        <p:spPr>
          <a:xfrm>
            <a:off x="6358269" y="3240715"/>
            <a:ext cx="56990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</a:rPr>
              <a:t>Exercise: </a:t>
            </a:r>
          </a:p>
          <a:p>
            <a:r>
              <a:rPr lang="en-GB" sz="4000" dirty="0">
                <a:solidFill>
                  <a:schemeClr val="bg1"/>
                </a:solidFill>
              </a:rPr>
              <a:t>Develop a nightmare competitor for your university</a:t>
            </a:r>
          </a:p>
        </p:txBody>
      </p:sp>
    </p:spTree>
    <p:extLst>
      <p:ext uri="{BB962C8B-B14F-4D97-AF65-F5344CB8AC3E}">
        <p14:creationId xmlns:p14="http://schemas.microsoft.com/office/powerpoint/2010/main" val="2873054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11F4-77B3-4694-B3CF-F358A0133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717032"/>
            <a:ext cx="8229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>Selection of participants</a:t>
            </a:r>
            <a:br>
              <a:rPr lang="en-US" b="1" dirty="0"/>
            </a:br>
            <a:r>
              <a:rPr lang="en-US" dirty="0"/>
              <a:t>Equal number of internal and external participants</a:t>
            </a:r>
            <a:br>
              <a:rPr lang="en-US" dirty="0"/>
            </a:b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57D1B1-B329-4C8F-974D-70F3BF44FFC7}"/>
              </a:ext>
            </a:extLst>
          </p:cNvPr>
          <p:cNvSpPr txBox="1"/>
          <p:nvPr/>
        </p:nvSpPr>
        <p:spPr>
          <a:xfrm>
            <a:off x="3503712" y="1484784"/>
            <a:ext cx="48965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Step 1</a:t>
            </a:r>
          </a:p>
        </p:txBody>
      </p:sp>
    </p:spTree>
    <p:extLst>
      <p:ext uri="{BB962C8B-B14F-4D97-AF65-F5344CB8AC3E}">
        <p14:creationId xmlns:p14="http://schemas.microsoft.com/office/powerpoint/2010/main" val="3727293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11F4-77B3-4694-B3CF-F358A0133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3717032"/>
            <a:ext cx="89916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GB" b="1" dirty="0"/>
              <a:t>Starting to think about disruption</a:t>
            </a:r>
            <a:br>
              <a:rPr lang="en-US" b="1" dirty="0"/>
            </a:br>
            <a:r>
              <a:rPr lang="en-US" b="0" dirty="0"/>
              <a:t>Write down newspaper headlines, capturing disruption in higher education over the next 15 years</a:t>
            </a:r>
            <a:endParaRPr lang="en-GB" b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57D1B1-B329-4C8F-974D-70F3BF44FFC7}"/>
              </a:ext>
            </a:extLst>
          </p:cNvPr>
          <p:cNvSpPr txBox="1"/>
          <p:nvPr/>
        </p:nvSpPr>
        <p:spPr>
          <a:xfrm>
            <a:off x="3503712" y="1484784"/>
            <a:ext cx="48965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Step 2</a:t>
            </a:r>
          </a:p>
        </p:txBody>
      </p:sp>
    </p:spTree>
    <p:extLst>
      <p:ext uri="{BB962C8B-B14F-4D97-AF65-F5344CB8AC3E}">
        <p14:creationId xmlns:p14="http://schemas.microsoft.com/office/powerpoint/2010/main" val="3333386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11F4-77B3-4694-B3CF-F358A0133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978412"/>
            <a:ext cx="8229600" cy="1143000"/>
          </a:xfrm>
        </p:spPr>
        <p:txBody>
          <a:bodyPr>
            <a:normAutofit/>
          </a:bodyPr>
          <a:lstStyle/>
          <a:p>
            <a:pPr lvl="0" algn="ctr"/>
            <a:r>
              <a:rPr lang="en-GB" b="1" dirty="0"/>
              <a:t>Write down as many disruptive ideas as you can think of on a post-it note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57D1B1-B329-4C8F-974D-70F3BF44FFC7}"/>
              </a:ext>
            </a:extLst>
          </p:cNvPr>
          <p:cNvSpPr txBox="1"/>
          <p:nvPr/>
        </p:nvSpPr>
        <p:spPr>
          <a:xfrm>
            <a:off x="3647728" y="1484784"/>
            <a:ext cx="48965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Step 3</a:t>
            </a:r>
          </a:p>
        </p:txBody>
      </p:sp>
    </p:spTree>
    <p:extLst>
      <p:ext uri="{BB962C8B-B14F-4D97-AF65-F5344CB8AC3E}">
        <p14:creationId xmlns:p14="http://schemas.microsoft.com/office/powerpoint/2010/main" val="1994483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11F4-77B3-4694-B3CF-F358A0133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978411"/>
            <a:ext cx="8229600" cy="3433021"/>
          </a:xfrm>
        </p:spPr>
        <p:txBody>
          <a:bodyPr>
            <a:normAutofit fontScale="90000"/>
          </a:bodyPr>
          <a:lstStyle/>
          <a:p>
            <a:pPr lvl="0"/>
            <a:r>
              <a:rPr lang="en-GB" b="1" dirty="0"/>
              <a:t>1) Everyone picks an idea individually, and explains to her group why this will be a nightmare for your university</a:t>
            </a:r>
            <a:br>
              <a:rPr lang="en-GB" b="1" dirty="0"/>
            </a:br>
            <a:br>
              <a:rPr lang="en-GB" b="1" dirty="0"/>
            </a:br>
            <a:r>
              <a:rPr lang="en-GB" b="1" dirty="0"/>
              <a:t>2) Group selects one idea, then develops the idea further, names it, and start to think of a pitch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57D1B1-B329-4C8F-974D-70F3BF44FFC7}"/>
              </a:ext>
            </a:extLst>
          </p:cNvPr>
          <p:cNvSpPr txBox="1"/>
          <p:nvPr/>
        </p:nvSpPr>
        <p:spPr>
          <a:xfrm>
            <a:off x="3647728" y="1484784"/>
            <a:ext cx="48965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2364216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11F4-77B3-4694-B3CF-F358A0133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978412"/>
            <a:ext cx="8229600" cy="1143000"/>
          </a:xfrm>
        </p:spPr>
        <p:txBody>
          <a:bodyPr>
            <a:normAutofit/>
          </a:bodyPr>
          <a:lstStyle/>
          <a:p>
            <a:pPr lvl="0" algn="ctr"/>
            <a:r>
              <a:rPr lang="en-GB" b="1" dirty="0"/>
              <a:t>Each group pitch their </a:t>
            </a:r>
            <a:br>
              <a:rPr lang="en-GB" b="1" dirty="0"/>
            </a:br>
            <a:r>
              <a:rPr lang="en-GB" b="1" dirty="0"/>
              <a:t>idea to the class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57D1B1-B329-4C8F-974D-70F3BF44FFC7}"/>
              </a:ext>
            </a:extLst>
          </p:cNvPr>
          <p:cNvSpPr txBox="1"/>
          <p:nvPr/>
        </p:nvSpPr>
        <p:spPr>
          <a:xfrm>
            <a:off x="3647728" y="1484784"/>
            <a:ext cx="48965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Step 5</a:t>
            </a:r>
          </a:p>
        </p:txBody>
      </p:sp>
    </p:spTree>
    <p:extLst>
      <p:ext uri="{BB962C8B-B14F-4D97-AF65-F5344CB8AC3E}">
        <p14:creationId xmlns:p14="http://schemas.microsoft.com/office/powerpoint/2010/main" val="4281612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11F4-77B3-4694-B3CF-F358A0133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978412"/>
            <a:ext cx="8229600" cy="1143000"/>
          </a:xfrm>
        </p:spPr>
        <p:txBody>
          <a:bodyPr>
            <a:normAutofit/>
          </a:bodyPr>
          <a:lstStyle/>
          <a:p>
            <a:pPr lvl="0" algn="ctr"/>
            <a:r>
              <a:rPr lang="en-GB" b="1" dirty="0"/>
              <a:t>The big vote! (which nightmare competitor is most promising)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57D1B1-B329-4C8F-974D-70F3BF44FFC7}"/>
              </a:ext>
            </a:extLst>
          </p:cNvPr>
          <p:cNvSpPr txBox="1"/>
          <p:nvPr/>
        </p:nvSpPr>
        <p:spPr>
          <a:xfrm>
            <a:off x="3647728" y="1484784"/>
            <a:ext cx="48965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Step 6</a:t>
            </a:r>
          </a:p>
        </p:txBody>
      </p:sp>
    </p:spTree>
    <p:extLst>
      <p:ext uri="{BB962C8B-B14F-4D97-AF65-F5344CB8AC3E}">
        <p14:creationId xmlns:p14="http://schemas.microsoft.com/office/powerpoint/2010/main" val="2260368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9D9882A-52DC-4B89-B443-733986BB90BE}"/>
              </a:ext>
            </a:extLst>
          </p:cNvPr>
          <p:cNvSpPr txBox="1"/>
          <p:nvPr/>
        </p:nvSpPr>
        <p:spPr>
          <a:xfrm>
            <a:off x="1381572" y="69585"/>
            <a:ext cx="28397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Step 7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4EFDE16-0CF1-4991-BD60-D71631F11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7162" y="380999"/>
            <a:ext cx="7300018" cy="854897"/>
          </a:xfrm>
        </p:spPr>
        <p:txBody>
          <a:bodyPr>
            <a:normAutofit/>
          </a:bodyPr>
          <a:lstStyle/>
          <a:p>
            <a:r>
              <a:rPr lang="en-GB" dirty="0"/>
              <a:t>Business model logic of NM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81CC191-9A23-4EDB-8D93-EDBFB17AC06B}"/>
              </a:ext>
            </a:extLst>
          </p:cNvPr>
          <p:cNvGrpSpPr/>
          <p:nvPr/>
        </p:nvGrpSpPr>
        <p:grpSpPr>
          <a:xfrm>
            <a:off x="76200" y="1143000"/>
            <a:ext cx="11887200" cy="5733256"/>
            <a:chOff x="76200" y="1143000"/>
            <a:chExt cx="11887200" cy="573325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83DB461-F0C3-433E-9086-33907E0150ED}"/>
                </a:ext>
              </a:extLst>
            </p:cNvPr>
            <p:cNvGrpSpPr/>
            <p:nvPr/>
          </p:nvGrpSpPr>
          <p:grpSpPr>
            <a:xfrm>
              <a:off x="76200" y="1143000"/>
              <a:ext cx="11887200" cy="5733256"/>
              <a:chOff x="315310" y="378372"/>
              <a:chExt cx="11687504" cy="6337738"/>
            </a:xfrm>
            <a:solidFill>
              <a:srgbClr val="38742C"/>
            </a:solidFill>
          </p:grpSpPr>
          <p:sp>
            <p:nvSpPr>
              <p:cNvPr id="37" name="Rounded Rectangle 3">
                <a:extLst>
                  <a:ext uri="{FF2B5EF4-FFF2-40B4-BE49-F238E27FC236}">
                    <a16:creationId xmlns:a16="http://schemas.microsoft.com/office/drawing/2014/main" id="{467B0E2A-6546-49F0-9998-1A544099A0A7}"/>
                  </a:ext>
                </a:extLst>
              </p:cNvPr>
              <p:cNvSpPr/>
              <p:nvPr/>
            </p:nvSpPr>
            <p:spPr>
              <a:xfrm>
                <a:off x="315310" y="378372"/>
                <a:ext cx="11687504" cy="6337738"/>
              </a:xfrm>
              <a:prstGeom prst="roundRect">
                <a:avLst/>
              </a:prstGeom>
              <a:solidFill>
                <a:schemeClr val="accent2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000"/>
              </a:p>
            </p:txBody>
          </p: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5A1190C4-C140-444C-A535-3CF24227AFF9}"/>
                  </a:ext>
                </a:extLst>
              </p:cNvPr>
              <p:cNvGrpSpPr/>
              <p:nvPr/>
            </p:nvGrpSpPr>
            <p:grpSpPr>
              <a:xfrm>
                <a:off x="315310" y="378372"/>
                <a:ext cx="8860221" cy="6337738"/>
                <a:chOff x="315310" y="378372"/>
                <a:chExt cx="7794015" cy="6337738"/>
              </a:xfrm>
              <a:grpFill/>
            </p:grpSpPr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DEF4778F-9345-4310-9F96-FEF544E2592C}"/>
                    </a:ext>
                  </a:extLst>
                </p:cNvPr>
                <p:cNvCxnSpPr/>
                <p:nvPr/>
              </p:nvCxnSpPr>
              <p:spPr>
                <a:xfrm flipH="1">
                  <a:off x="4201756" y="378372"/>
                  <a:ext cx="14082" cy="6337738"/>
                </a:xfrm>
                <a:prstGeom prst="line">
                  <a:avLst/>
                </a:prstGeom>
                <a:grpFill/>
                <a:ln w="571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7C3C2F7-9DE0-4B9C-B2BC-F8FC82EEF9A7}"/>
                    </a:ext>
                  </a:extLst>
                </p:cNvPr>
                <p:cNvCxnSpPr/>
                <p:nvPr/>
              </p:nvCxnSpPr>
              <p:spPr>
                <a:xfrm flipH="1">
                  <a:off x="8095243" y="378372"/>
                  <a:ext cx="14082" cy="6337738"/>
                </a:xfrm>
                <a:prstGeom prst="line">
                  <a:avLst/>
                </a:prstGeom>
                <a:grpFill/>
                <a:ln w="571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AB23D717-B68C-450C-B531-A978A947CA50}"/>
                    </a:ext>
                  </a:extLst>
                </p:cNvPr>
                <p:cNvCxnSpPr>
                  <a:stCxn id="37" idx="1"/>
                </p:cNvCxnSpPr>
                <p:nvPr/>
              </p:nvCxnSpPr>
              <p:spPr>
                <a:xfrm>
                  <a:off x="315310" y="3547241"/>
                  <a:ext cx="7794015" cy="0"/>
                </a:xfrm>
                <a:prstGeom prst="line">
                  <a:avLst/>
                </a:prstGeom>
                <a:grpFill/>
                <a:ln w="571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9E68E36-2118-4EB0-A701-063FC9185295}"/>
                </a:ext>
              </a:extLst>
            </p:cNvPr>
            <p:cNvSpPr txBox="1"/>
            <p:nvPr/>
          </p:nvSpPr>
          <p:spPr>
            <a:xfrm>
              <a:off x="533400" y="1498972"/>
              <a:ext cx="3804601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POSITIONING LOGIC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What’s your vision? 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What are the characteristics of your main (potential) competitors?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What is your Unique Selling Proposition?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B303124-076D-49A2-BEC1-87BF29EB78FE}"/>
                </a:ext>
              </a:extLst>
            </p:cNvPr>
            <p:cNvSpPr txBox="1"/>
            <p:nvPr/>
          </p:nvSpPr>
          <p:spPr>
            <a:xfrm>
              <a:off x="4837047" y="1498972"/>
              <a:ext cx="400949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PRODUCT &amp; SERVICE LOGIC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Which problem do you solve for your customer(s)?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Describe your offering (products &amp; services)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752828-7FE6-4B73-90C6-E7E31E2BB528}"/>
                </a:ext>
              </a:extLst>
            </p:cNvPr>
            <p:cNvSpPr txBox="1"/>
            <p:nvPr/>
          </p:nvSpPr>
          <p:spPr>
            <a:xfrm>
              <a:off x="520962" y="4174302"/>
              <a:ext cx="3804601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VALUE CHAIN LOGIC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Which resources are required for providing your offering?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Which key activities are undertaken by you, which by partners?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Who are required partners?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4E9A0D6-3BDF-4A29-B40E-51F643737A76}"/>
                </a:ext>
              </a:extLst>
            </p:cNvPr>
            <p:cNvSpPr txBox="1"/>
            <p:nvPr/>
          </p:nvSpPr>
          <p:spPr>
            <a:xfrm>
              <a:off x="4831598" y="4174301"/>
              <a:ext cx="400949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MARKETING &amp; SALES LOGIC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Which distribution &amp; marketing channels does your company use to target new markets?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How do you maintain the relationship with your customer(s)?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02C7C3F-C9FB-4959-923E-BB6CAF3D5EB0}"/>
                </a:ext>
              </a:extLst>
            </p:cNvPr>
            <p:cNvSpPr txBox="1"/>
            <p:nvPr/>
          </p:nvSpPr>
          <p:spPr>
            <a:xfrm>
              <a:off x="9274732" y="2613074"/>
              <a:ext cx="228244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REVENUE LOGIC</a:t>
              </a:r>
            </a:p>
            <a:p>
              <a:pPr marL="214313" indent="-214313"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bg1"/>
                  </a:solidFill>
                </a:rPr>
                <a:t>What are potential revenue models for your offering?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9775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7C51FC-6FDB-49FD-9D64-DA670C4F0522}"/>
              </a:ext>
            </a:extLst>
          </p:cNvPr>
          <p:cNvSpPr txBox="1"/>
          <p:nvPr/>
        </p:nvSpPr>
        <p:spPr>
          <a:xfrm>
            <a:off x="925033" y="1424783"/>
            <a:ext cx="968613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Use your Nightmare Competitor</a:t>
            </a:r>
          </a:p>
        </p:txBody>
      </p:sp>
    </p:spTree>
    <p:extLst>
      <p:ext uri="{BB962C8B-B14F-4D97-AF65-F5344CB8AC3E}">
        <p14:creationId xmlns:p14="http://schemas.microsoft.com/office/powerpoint/2010/main" val="2044702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7C51FC-6FDB-49FD-9D64-DA670C4F0522}"/>
              </a:ext>
            </a:extLst>
          </p:cNvPr>
          <p:cNvSpPr txBox="1"/>
          <p:nvPr/>
        </p:nvSpPr>
        <p:spPr>
          <a:xfrm>
            <a:off x="925033" y="1424783"/>
            <a:ext cx="10737315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indent="-1371600">
              <a:spcAft>
                <a:spcPts val="1800"/>
              </a:spcAft>
              <a:buFont typeface="+mj-lt"/>
              <a:buAutoNum type="arabicPeriod"/>
            </a:pPr>
            <a:r>
              <a:rPr lang="en-GB" sz="8000" b="1" dirty="0"/>
              <a:t>Fight the disruptor</a:t>
            </a:r>
          </a:p>
          <a:p>
            <a:pPr marL="1371600" indent="-1371600">
              <a:buFont typeface="+mj-lt"/>
              <a:buAutoNum type="arabicPeriod"/>
            </a:pPr>
            <a:r>
              <a:rPr lang="en-GB" sz="8000" b="1" dirty="0"/>
              <a:t>Become the disruptor</a:t>
            </a:r>
          </a:p>
        </p:txBody>
      </p:sp>
    </p:spTree>
    <p:extLst>
      <p:ext uri="{BB962C8B-B14F-4D97-AF65-F5344CB8AC3E}">
        <p14:creationId xmlns:p14="http://schemas.microsoft.com/office/powerpoint/2010/main" val="2175446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511F4-77B3-4694-B3CF-F358A0133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3048000"/>
            <a:ext cx="8229600" cy="1143000"/>
          </a:xfrm>
        </p:spPr>
        <p:txBody>
          <a:bodyPr>
            <a:noAutofit/>
          </a:bodyPr>
          <a:lstStyle/>
          <a:p>
            <a:pPr lvl="0" algn="ctr"/>
            <a:r>
              <a:rPr lang="en-GB" sz="6600" b="1" dirty="0"/>
              <a:t>Discuss nightmare competitor implications for your university</a:t>
            </a:r>
            <a:br>
              <a:rPr lang="en-US" sz="6600" b="1" dirty="0"/>
            </a:br>
            <a:endParaRPr lang="en-GB" sz="6600" b="1" dirty="0"/>
          </a:p>
        </p:txBody>
      </p:sp>
    </p:spTree>
    <p:extLst>
      <p:ext uri="{BB962C8B-B14F-4D97-AF65-F5344CB8AC3E}">
        <p14:creationId xmlns:p14="http://schemas.microsoft.com/office/powerpoint/2010/main" val="31810764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7C51FC-6FDB-49FD-9D64-DA670C4F0522}"/>
              </a:ext>
            </a:extLst>
          </p:cNvPr>
          <p:cNvSpPr txBox="1"/>
          <p:nvPr/>
        </p:nvSpPr>
        <p:spPr>
          <a:xfrm>
            <a:off x="978195" y="1871355"/>
            <a:ext cx="96861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dirty="0"/>
              <a:t>Takeaways</a:t>
            </a:r>
          </a:p>
        </p:txBody>
      </p:sp>
    </p:spTree>
    <p:extLst>
      <p:ext uri="{BB962C8B-B14F-4D97-AF65-F5344CB8AC3E}">
        <p14:creationId xmlns:p14="http://schemas.microsoft.com/office/powerpoint/2010/main" val="2045490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1919536" y="1238689"/>
            <a:ext cx="8568952" cy="4925144"/>
          </a:xfrm>
        </p:spPr>
        <p:txBody>
          <a:bodyPr>
            <a:norm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/>
              <a:t>Open Strategy </a:t>
            </a:r>
            <a:r>
              <a:rPr lang="en-US" sz="2800" dirty="0"/>
              <a:t>is a viable alternative to traditional strategy making – avoiding some of the persistent biases</a:t>
            </a:r>
            <a:endParaRPr lang="en-US" sz="4800" b="1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b="1" dirty="0"/>
              <a:t>Nightmare Competitor </a:t>
            </a:r>
            <a:r>
              <a:rPr lang="en-US" sz="2800" dirty="0"/>
              <a:t>Contest is a straightforward workshop based open strategy process in 7 steps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Key is the involvement of </a:t>
            </a:r>
            <a:r>
              <a:rPr lang="en-US" sz="4800" b="1" dirty="0"/>
              <a:t>externals!</a:t>
            </a:r>
          </a:p>
        </p:txBody>
      </p:sp>
    </p:spTree>
    <p:extLst>
      <p:ext uri="{BB962C8B-B14F-4D97-AF65-F5344CB8AC3E}">
        <p14:creationId xmlns:p14="http://schemas.microsoft.com/office/powerpoint/2010/main" val="397559978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549_TF89715846" id="{58613AD0-624B-49D0-8DD4-6B45BF23BDF7}" vid="{B259D09C-6777-4963-9A91-47246535ED89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fb0879af-3eba-417a-a55a-ffe6dcd6ca77"/>
    <ds:schemaRef ds:uri="http://schemas.microsoft.com/sharepoint/v3"/>
    <ds:schemaRef ds:uri="http://purl.org/dc/dcmitype/"/>
    <ds:schemaRef ds:uri="http://purl.org/dc/terms/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Präsentation „Ozean“</Template>
  <TotalTime>0</TotalTime>
  <Words>601</Words>
  <Application>Microsoft Office PowerPoint</Application>
  <PresentationFormat>Widescreen</PresentationFormat>
  <Paragraphs>75</Paragraphs>
  <Slides>24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Symbol</vt:lpstr>
      <vt:lpstr>Wingdings</vt:lpstr>
      <vt:lpstr>Office-Design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Steps to develop a NMC</vt:lpstr>
      <vt:lpstr>PowerPoint Presentation</vt:lpstr>
      <vt:lpstr>Selection of participants Equal number of internal and external participants </vt:lpstr>
      <vt:lpstr>Starting to think about disruption Write down newspaper headlines, capturing disruption in higher education over the next 15 years</vt:lpstr>
      <vt:lpstr>Write down as many disruptive ideas as you can think of on a post-it note</vt:lpstr>
      <vt:lpstr>1) Everyone picks an idea individually, and explains to her group why this will be a nightmare for your university  2) Group selects one idea, then develops the idea further, names it, and start to think of a pitch</vt:lpstr>
      <vt:lpstr>Each group pitch their  idea to the class</vt:lpstr>
      <vt:lpstr>The big vote! (which nightmare competitor is most promising)</vt:lpstr>
      <vt:lpstr>Business model logic of NM</vt:lpstr>
      <vt:lpstr>PowerPoint Presentation</vt:lpstr>
      <vt:lpstr>PowerPoint Presentation</vt:lpstr>
      <vt:lpstr>Discuss nightmare competitor implications for your university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2021-10-29T08:19:33Z</dcterms:created>
  <dcterms:modified xsi:type="dcterms:W3CDTF">2022-06-16T08:42:53Z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